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56" r:id="rId2"/>
    <p:sldId id="257" r:id="rId3"/>
    <p:sldId id="258" r:id="rId4"/>
    <p:sldId id="260" r:id="rId5"/>
    <p:sldId id="261" r:id="rId6"/>
    <p:sldId id="262" r:id="rId7"/>
    <p:sldId id="263" r:id="rId8"/>
    <p:sldId id="264" r:id="rId9"/>
    <p:sldId id="265"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EBB737BD-52BE-4FA5-9219-5FE493E07353}" type="datetimeFigureOut">
              <a:rPr lang="en-US" smtClean="0"/>
              <a:pPr/>
              <a:t>8/31/2020</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CA6E719D-4237-40EB-8EF1-92ADDDE0BD9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8/31/2020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8/31/2020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8/31/2020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8/31/2020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276600"/>
            <a:ext cx="8534400" cy="3429000"/>
          </a:xfrm>
        </p:spPr>
        <p:txBody>
          <a:bodyPr>
            <a:normAutofit fontScale="92500" lnSpcReduction="10000"/>
          </a:bodyPr>
          <a:lstStyle/>
          <a:p>
            <a:pPr algn="l">
              <a:lnSpc>
                <a:spcPct val="150000"/>
              </a:lnSpc>
              <a:buFont typeface="Wingdings" pitchFamily="2" charset="2"/>
              <a:buChar char="Ø"/>
            </a:pPr>
            <a:r>
              <a:rPr lang="en-US" sz="2400" dirty="0">
                <a:solidFill>
                  <a:schemeClr val="tx1"/>
                </a:solidFill>
                <a:latin typeface="Arial" pitchFamily="34" charset="0"/>
                <a:cs typeface="Arial" pitchFamily="34" charset="0"/>
              </a:rPr>
              <a:t> MEANING OF ECONOMIC REFORMS</a:t>
            </a:r>
          </a:p>
          <a:p>
            <a:pPr algn="l">
              <a:lnSpc>
                <a:spcPct val="150000"/>
              </a:lnSpc>
              <a:buFont typeface="Wingdings" pitchFamily="2" charset="2"/>
              <a:buChar char="Ø"/>
            </a:pPr>
            <a:r>
              <a:rPr lang="en-US" sz="2400" dirty="0">
                <a:solidFill>
                  <a:schemeClr val="tx1"/>
                </a:solidFill>
                <a:latin typeface="Arial" pitchFamily="34" charset="0"/>
                <a:cs typeface="Arial" pitchFamily="34" charset="0"/>
              </a:rPr>
              <a:t> ELEMENTS OF NEW ECONOMIC POLICY</a:t>
            </a:r>
          </a:p>
          <a:p>
            <a:pPr algn="l">
              <a:lnSpc>
                <a:spcPct val="150000"/>
              </a:lnSpc>
              <a:buFont typeface="Wingdings" pitchFamily="2" charset="2"/>
              <a:buChar char="Ø"/>
            </a:pPr>
            <a:r>
              <a:rPr lang="en-US" sz="2400" dirty="0">
                <a:solidFill>
                  <a:schemeClr val="tx1"/>
                </a:solidFill>
                <a:latin typeface="Arial" pitchFamily="34" charset="0"/>
                <a:cs typeface="Arial" pitchFamily="34" charset="0"/>
              </a:rPr>
              <a:t> ECONOMIC REFORMS UNDER LIBERALISATION</a:t>
            </a:r>
          </a:p>
          <a:p>
            <a:pPr algn="l">
              <a:lnSpc>
                <a:spcPct val="150000"/>
              </a:lnSpc>
            </a:pPr>
            <a:r>
              <a:rPr lang="en-US" sz="2400" dirty="0">
                <a:solidFill>
                  <a:schemeClr val="tx1"/>
                </a:solidFill>
                <a:latin typeface="Arial" pitchFamily="34" charset="0"/>
                <a:cs typeface="Arial" pitchFamily="34" charset="0"/>
              </a:rPr>
              <a:t>    1.Industrial Sector Reforms	2. Financial Sector Reforms</a:t>
            </a:r>
          </a:p>
          <a:p>
            <a:pPr algn="l">
              <a:lnSpc>
                <a:spcPct val="150000"/>
              </a:lnSpc>
            </a:pPr>
            <a:r>
              <a:rPr lang="en-US" sz="2400" dirty="0">
                <a:solidFill>
                  <a:schemeClr val="tx1"/>
                </a:solidFill>
                <a:latin typeface="Arial" pitchFamily="34" charset="0"/>
                <a:cs typeface="Arial" pitchFamily="34" charset="0"/>
              </a:rPr>
              <a:t>    3.Fiscal Reforms 		</a:t>
            </a:r>
            <a:r>
              <a:rPr lang="en-US" sz="2400" dirty="0" smtClean="0">
                <a:solidFill>
                  <a:schemeClr val="tx1"/>
                </a:solidFill>
                <a:latin typeface="Arial" pitchFamily="34" charset="0"/>
                <a:cs typeface="Arial" pitchFamily="34" charset="0"/>
              </a:rPr>
              <a:t>	4</a:t>
            </a:r>
            <a:r>
              <a:rPr lang="en-US" sz="2400" dirty="0">
                <a:solidFill>
                  <a:schemeClr val="tx1"/>
                </a:solidFill>
                <a:latin typeface="Arial" pitchFamily="34" charset="0"/>
                <a:cs typeface="Arial" pitchFamily="34" charset="0"/>
              </a:rPr>
              <a:t>. External Sector Reforms</a:t>
            </a:r>
          </a:p>
          <a:p>
            <a:pPr algn="l">
              <a:lnSpc>
                <a:spcPct val="150000"/>
              </a:lnSpc>
              <a:buFont typeface="Wingdings" pitchFamily="2" charset="2"/>
              <a:buChar char="Ø"/>
            </a:pPr>
            <a:r>
              <a:rPr lang="en-US" sz="2400" dirty="0">
                <a:solidFill>
                  <a:schemeClr val="tx1"/>
                </a:solidFill>
                <a:latin typeface="Arial" pitchFamily="34" charset="0"/>
                <a:cs typeface="Arial" pitchFamily="34" charset="0"/>
              </a:rPr>
              <a:t> PRIVATISATION</a:t>
            </a:r>
          </a:p>
          <a:p>
            <a:pPr algn="l">
              <a:lnSpc>
                <a:spcPct val="150000"/>
              </a:lnSpc>
              <a:buFont typeface="Wingdings" pitchFamily="2" charset="2"/>
              <a:buChar char="Ø"/>
            </a:pPr>
            <a:endParaRPr lang="en-US" sz="2400" dirty="0">
              <a:solidFill>
                <a:schemeClr val="tx1"/>
              </a:solidFill>
              <a:latin typeface="Arial" pitchFamily="34" charset="0"/>
              <a:cs typeface="Arial" pitchFamily="34" charset="0"/>
            </a:endParaRPr>
          </a:p>
          <a:p>
            <a:pPr algn="l"/>
            <a:endParaRPr lang="en-US" sz="2400" dirty="0">
              <a:latin typeface="Arial" pitchFamily="34" charset="0"/>
              <a:cs typeface="Arial" pitchFamily="34" charset="0"/>
            </a:endParaRPr>
          </a:p>
        </p:txBody>
      </p:sp>
      <p:sp>
        <p:nvSpPr>
          <p:cNvPr id="2" name="Title 1"/>
          <p:cNvSpPr>
            <a:spLocks noGrp="1"/>
          </p:cNvSpPr>
          <p:nvPr>
            <p:ph type="ctrTitle"/>
          </p:nvPr>
        </p:nvSpPr>
        <p:spPr>
          <a:xfrm>
            <a:off x="457200" y="1295400"/>
            <a:ext cx="8229600" cy="1600200"/>
          </a:xfrm>
        </p:spPr>
        <p:txBody>
          <a:bodyPr>
            <a:noAutofit/>
          </a:bodyPr>
          <a:lstStyle/>
          <a:p>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
            </a:r>
            <a:br>
              <a:rPr lang="en-US" sz="3600" dirty="0" smtClean="0">
                <a:latin typeface="Arial" pitchFamily="34" charset="0"/>
                <a:cs typeface="Arial" pitchFamily="34" charset="0"/>
              </a:rPr>
            </a:br>
            <a:r>
              <a:rPr lang="en-US" sz="3600" dirty="0" smtClean="0">
                <a:latin typeface="Arial" pitchFamily="34" charset="0"/>
                <a:cs typeface="Arial" pitchFamily="34" charset="0"/>
              </a:rPr>
              <a:t>Class </a:t>
            </a:r>
            <a:r>
              <a:rPr lang="en-US" sz="3600" dirty="0">
                <a:latin typeface="Arial" pitchFamily="34" charset="0"/>
                <a:cs typeface="Arial" pitchFamily="34" charset="0"/>
              </a:rPr>
              <a:t>XII: Chapter –VI (Economics )</a:t>
            </a:r>
            <a:br>
              <a:rPr lang="en-US" sz="3600" dirty="0">
                <a:latin typeface="Arial" pitchFamily="34" charset="0"/>
                <a:cs typeface="Arial" pitchFamily="34" charset="0"/>
              </a:rPr>
            </a:br>
            <a:r>
              <a:rPr lang="en-US" sz="3600" dirty="0">
                <a:latin typeface="Arial" pitchFamily="34" charset="0"/>
                <a:cs typeface="Arial" pitchFamily="34" charset="0"/>
              </a:rPr>
              <a:t>Economic Reforms Since </a:t>
            </a:r>
            <a:r>
              <a:rPr lang="en-US" sz="3600" dirty="0" smtClean="0">
                <a:latin typeface="Arial" pitchFamily="34" charset="0"/>
                <a:cs typeface="Arial" pitchFamily="34" charset="0"/>
              </a:rPr>
              <a:t>1991</a:t>
            </a:r>
            <a:r>
              <a:rPr lang="en-US" sz="3200" dirty="0" smtClean="0">
                <a:latin typeface="Arial" pitchFamily="34" charset="0"/>
                <a:cs typeface="Arial" pitchFamily="34" charset="0"/>
              </a:rPr>
              <a:t/>
            </a:r>
            <a:br>
              <a:rPr lang="en-US" sz="3200" dirty="0" smtClean="0">
                <a:latin typeface="Arial" pitchFamily="34" charset="0"/>
                <a:cs typeface="Arial" pitchFamily="34" charset="0"/>
              </a:rPr>
            </a:br>
            <a:r>
              <a:rPr lang="en-US" sz="2400" dirty="0" smtClean="0">
                <a:latin typeface="Arial" pitchFamily="34" charset="0"/>
                <a:cs typeface="Arial" pitchFamily="34" charset="0"/>
              </a:rPr>
              <a:t>(Module-I)</a:t>
            </a:r>
            <a:r>
              <a:rPr lang="en-US" sz="3600" dirty="0" smtClean="0">
                <a:latin typeface="Arial" pitchFamily="34" charset="0"/>
                <a:cs typeface="Arial" pitchFamily="34" charset="0"/>
              </a:rPr>
              <a:t/>
            </a:r>
            <a:br>
              <a:rPr lang="en-US" sz="3600" dirty="0" smtClean="0">
                <a:latin typeface="Arial" pitchFamily="34" charset="0"/>
                <a:cs typeface="Arial" pitchFamily="34" charset="0"/>
              </a:rPr>
            </a:b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077200" cy="838200"/>
          </a:xfrm>
        </p:spPr>
        <p:txBody>
          <a:bodyPr>
            <a:normAutofit/>
          </a:bodyPr>
          <a:lstStyle/>
          <a:p>
            <a:pPr algn="ctr"/>
            <a:r>
              <a:rPr lang="en-US" sz="3200" b="1" dirty="0">
                <a:solidFill>
                  <a:schemeClr val="accent2">
                    <a:lumMod val="60000"/>
                    <a:lumOff val="40000"/>
                  </a:schemeClr>
                </a:solidFill>
                <a:latin typeface="Arial" pitchFamily="34" charset="0"/>
                <a:cs typeface="Arial" pitchFamily="34" charset="0"/>
              </a:rPr>
              <a:t>MEANING OF ECONOMIC REFORMS</a:t>
            </a:r>
            <a:endParaRPr lang="en-US" sz="3200" b="1" dirty="0">
              <a:solidFill>
                <a:schemeClr val="accent2">
                  <a:lumMod val="60000"/>
                  <a:lumOff val="40000"/>
                </a:schemeClr>
              </a:solidFill>
            </a:endParaRPr>
          </a:p>
        </p:txBody>
      </p:sp>
      <p:sp>
        <p:nvSpPr>
          <p:cNvPr id="3" name="Content Placeholder 2"/>
          <p:cNvSpPr>
            <a:spLocks noGrp="1"/>
          </p:cNvSpPr>
          <p:nvPr>
            <p:ph sz="quarter" idx="1"/>
          </p:nvPr>
        </p:nvSpPr>
        <p:spPr>
          <a:xfrm>
            <a:off x="609600" y="1219200"/>
            <a:ext cx="8153400" cy="4572000"/>
          </a:xfrm>
        </p:spPr>
        <p:txBody>
          <a:bodyPr>
            <a:normAutofit/>
          </a:bodyPr>
          <a:lstStyle/>
          <a:p>
            <a:r>
              <a:rPr lang="en-US" sz="2400" dirty="0">
                <a:latin typeface="Arial" pitchFamily="34" charset="0"/>
                <a:cs typeface="Arial" pitchFamily="34" charset="0"/>
              </a:rPr>
              <a:t>Economic  reforms refer to a set of economic policies directed to accelerate the pace of ‘growth and development’.</a:t>
            </a:r>
          </a:p>
          <a:p>
            <a:r>
              <a:rPr lang="en-US" sz="2400" dirty="0">
                <a:latin typeface="Arial" pitchFamily="34" charset="0"/>
                <a:cs typeface="Arial" pitchFamily="34" charset="0"/>
              </a:rPr>
              <a:t>In 1991, the Government of India initiated a series of economic reforms to pull the economy  out of the crises of 90’s. These  reforms came to be known as New Economic Policy(NEP</a:t>
            </a:r>
            <a:r>
              <a:rPr lang="en-US" sz="2400" dirty="0" smtClean="0">
                <a:latin typeface="Arial" pitchFamily="34" charset="0"/>
                <a:cs typeface="Arial" pitchFamily="34" charset="0"/>
              </a:rPr>
              <a:t>).</a:t>
            </a:r>
          </a:p>
          <a:p>
            <a:pPr>
              <a:buNone/>
            </a:pPr>
            <a:r>
              <a:rPr lang="en-US" sz="2400" b="1" dirty="0" smtClean="0">
                <a:solidFill>
                  <a:schemeClr val="accent2">
                    <a:lumMod val="60000"/>
                    <a:lumOff val="40000"/>
                  </a:schemeClr>
                </a:solidFill>
                <a:latin typeface="Arial" pitchFamily="34" charset="0"/>
                <a:cs typeface="Arial" pitchFamily="34" charset="0"/>
              </a:rPr>
              <a:t>ELEMENTS OF NEP (NEW ECONOMIC POLICY)</a:t>
            </a:r>
          </a:p>
          <a:p>
            <a:pPr>
              <a:buNone/>
            </a:pPr>
            <a:r>
              <a:rPr lang="en-US" sz="2400" b="1" dirty="0" err="1" smtClean="0">
                <a:solidFill>
                  <a:srgbClr val="7030A0"/>
                </a:solidFill>
                <a:latin typeface="Arial" pitchFamily="34" charset="0"/>
                <a:cs typeface="Arial" pitchFamily="34" charset="0"/>
              </a:rPr>
              <a:t>Liberalisation</a:t>
            </a:r>
            <a:r>
              <a:rPr lang="en-US" sz="2400" b="1" dirty="0" smtClean="0">
                <a:latin typeface="Arial" pitchFamily="34" charset="0"/>
                <a:cs typeface="Arial" pitchFamily="34" charset="0"/>
              </a:rPr>
              <a:t>, </a:t>
            </a:r>
            <a:r>
              <a:rPr lang="en-US" sz="2400" b="1" dirty="0" err="1" smtClean="0">
                <a:solidFill>
                  <a:srgbClr val="7030A0"/>
                </a:solidFill>
                <a:latin typeface="Arial" pitchFamily="34" charset="0"/>
                <a:cs typeface="Arial" pitchFamily="34" charset="0"/>
              </a:rPr>
              <a:t>Privatisation</a:t>
            </a:r>
            <a:r>
              <a:rPr lang="en-US" sz="2400" b="1" dirty="0" smtClean="0">
                <a:latin typeface="Arial" pitchFamily="34" charset="0"/>
                <a:cs typeface="Arial" pitchFamily="34" charset="0"/>
              </a:rPr>
              <a:t> </a:t>
            </a:r>
            <a:r>
              <a:rPr lang="en-US" sz="2400" dirty="0" smtClean="0">
                <a:latin typeface="Arial" pitchFamily="34" charset="0"/>
                <a:cs typeface="Arial" pitchFamily="34" charset="0"/>
              </a:rPr>
              <a:t>and </a:t>
            </a:r>
            <a:r>
              <a:rPr lang="en-US" sz="2400" b="1" dirty="0" err="1" smtClean="0">
                <a:solidFill>
                  <a:srgbClr val="7030A0"/>
                </a:solidFill>
                <a:latin typeface="Arial" pitchFamily="34" charset="0"/>
                <a:cs typeface="Arial" pitchFamily="34" charset="0"/>
              </a:rPr>
              <a:t>Globalisation</a:t>
            </a:r>
            <a:r>
              <a:rPr lang="en-US" sz="2400" dirty="0" smtClean="0">
                <a:latin typeface="Arial" pitchFamily="34" charset="0"/>
                <a:cs typeface="Arial" pitchFamily="34" charset="0"/>
              </a:rPr>
              <a:t> are the three main elements of NEP.</a:t>
            </a:r>
          </a:p>
          <a:p>
            <a:pPr>
              <a:buNone/>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533400"/>
            <a:ext cx="8153400" cy="5943600"/>
          </a:xfrm>
        </p:spPr>
        <p:txBody>
          <a:bodyPr>
            <a:normAutofit fontScale="70000" lnSpcReduction="20000"/>
          </a:bodyPr>
          <a:lstStyle/>
          <a:p>
            <a:pPr>
              <a:buFont typeface="Wingdings" pitchFamily="2" charset="2"/>
              <a:buChar char="Ø"/>
            </a:pPr>
            <a:r>
              <a:rPr lang="en-US" sz="4000" b="1" dirty="0" smtClean="0">
                <a:solidFill>
                  <a:srgbClr val="7030A0"/>
                </a:solidFill>
                <a:latin typeface="Arial" pitchFamily="34" charset="0"/>
                <a:cs typeface="Arial" pitchFamily="34" charset="0"/>
              </a:rPr>
              <a:t>LIBERALISATION </a:t>
            </a:r>
            <a:r>
              <a:rPr lang="en-US" sz="4000" b="1" dirty="0">
                <a:solidFill>
                  <a:srgbClr val="7030A0"/>
                </a:solidFill>
                <a:latin typeface="Arial" pitchFamily="34" charset="0"/>
                <a:cs typeface="Arial" pitchFamily="34" charset="0"/>
              </a:rPr>
              <a:t>:</a:t>
            </a:r>
          </a:p>
          <a:p>
            <a:pPr>
              <a:buNone/>
            </a:pPr>
            <a:r>
              <a:rPr lang="en-US" sz="2800" dirty="0">
                <a:solidFill>
                  <a:srgbClr val="7030A0"/>
                </a:solidFill>
              </a:rPr>
              <a:t>    </a:t>
            </a:r>
            <a:r>
              <a:rPr lang="en-US" sz="2800" dirty="0" err="1" smtClean="0">
                <a:latin typeface="Arial" pitchFamily="34" charset="0"/>
                <a:cs typeface="Arial" pitchFamily="34" charset="0"/>
              </a:rPr>
              <a:t>Liberalisation</a:t>
            </a:r>
            <a:r>
              <a:rPr lang="en-US" sz="2800" dirty="0" smtClean="0">
                <a:latin typeface="Arial" pitchFamily="34" charset="0"/>
                <a:cs typeface="Arial" pitchFamily="34" charset="0"/>
              </a:rPr>
              <a:t> </a:t>
            </a:r>
            <a:r>
              <a:rPr lang="en-US" sz="2800" dirty="0">
                <a:latin typeface="Arial" pitchFamily="34" charset="0"/>
                <a:cs typeface="Arial" pitchFamily="34" charset="0"/>
              </a:rPr>
              <a:t>of the Economy means freedom of the producing  units  from direct or physical controls imposed by the </a:t>
            </a:r>
            <a:r>
              <a:rPr lang="en-US" sz="2800" dirty="0" smtClean="0">
                <a:latin typeface="Arial" pitchFamily="34" charset="0"/>
                <a:cs typeface="Arial" pitchFamily="34" charset="0"/>
              </a:rPr>
              <a:t>government.</a:t>
            </a:r>
          </a:p>
          <a:p>
            <a:pPr>
              <a:buNone/>
            </a:pPr>
            <a:endParaRPr lang="en-US" sz="2800" dirty="0" smtClean="0">
              <a:latin typeface="Arial" pitchFamily="34" charset="0"/>
              <a:cs typeface="Arial" pitchFamily="34" charset="0"/>
            </a:endParaRPr>
          </a:p>
          <a:p>
            <a:pPr marL="571500" indent="-571500">
              <a:buFont typeface="+mj-lt"/>
              <a:buAutoNum type="romanLcPeriod"/>
            </a:pPr>
            <a:r>
              <a:rPr lang="en-US" sz="2800" dirty="0" smtClean="0">
                <a:latin typeface="Arial" pitchFamily="34" charset="0"/>
                <a:cs typeface="Arial" pitchFamily="34" charset="0"/>
              </a:rPr>
              <a:t>Prior </a:t>
            </a:r>
            <a:r>
              <a:rPr lang="en-US" sz="2800" dirty="0">
                <a:latin typeface="Arial" pitchFamily="34" charset="0"/>
                <a:cs typeface="Arial" pitchFamily="34" charset="0"/>
              </a:rPr>
              <a:t>to 1991 Government has imposed several types of controls on </a:t>
            </a:r>
            <a:r>
              <a:rPr lang="en-US" sz="2800" dirty="0" smtClean="0">
                <a:latin typeface="Arial" pitchFamily="34" charset="0"/>
                <a:cs typeface="Arial" pitchFamily="34" charset="0"/>
              </a:rPr>
              <a:t>private enterprises </a:t>
            </a:r>
            <a:r>
              <a:rPr lang="en-US" sz="2800" dirty="0">
                <a:latin typeface="Arial" pitchFamily="34" charset="0"/>
                <a:cs typeface="Arial" pitchFamily="34" charset="0"/>
              </a:rPr>
              <a:t>in the domestic </a:t>
            </a:r>
            <a:r>
              <a:rPr lang="en-US" sz="2800" dirty="0" smtClean="0">
                <a:latin typeface="Arial" pitchFamily="34" charset="0"/>
                <a:cs typeface="Arial" pitchFamily="34" charset="0"/>
              </a:rPr>
              <a:t>economy. These </a:t>
            </a:r>
            <a:r>
              <a:rPr lang="en-US" sz="2800" dirty="0">
                <a:latin typeface="Arial" pitchFamily="34" charset="0"/>
                <a:cs typeface="Arial" pitchFamily="34" charset="0"/>
              </a:rPr>
              <a:t>included industrial licensing system</a:t>
            </a:r>
            <a:r>
              <a:rPr lang="en-US" sz="2800" dirty="0" smtClean="0">
                <a:latin typeface="Arial" pitchFamily="34" charset="0"/>
                <a:cs typeface="Arial" pitchFamily="34" charset="0"/>
              </a:rPr>
              <a:t>, price </a:t>
            </a:r>
            <a:r>
              <a:rPr lang="en-US" sz="2800" dirty="0">
                <a:latin typeface="Arial" pitchFamily="34" charset="0"/>
                <a:cs typeface="Arial" pitchFamily="34" charset="0"/>
              </a:rPr>
              <a:t>control or financial control on goods</a:t>
            </a:r>
            <a:r>
              <a:rPr lang="en-US" sz="2800" dirty="0" smtClean="0">
                <a:latin typeface="Arial" pitchFamily="34" charset="0"/>
                <a:cs typeface="Arial" pitchFamily="34" charset="0"/>
              </a:rPr>
              <a:t>, import </a:t>
            </a:r>
            <a:r>
              <a:rPr lang="en-US" sz="2800" dirty="0" err="1">
                <a:latin typeface="Arial" pitchFamily="34" charset="0"/>
                <a:cs typeface="Arial" pitchFamily="34" charset="0"/>
              </a:rPr>
              <a:t>licence</a:t>
            </a:r>
            <a:r>
              <a:rPr lang="en-US" sz="2800" dirty="0" smtClean="0">
                <a:latin typeface="Arial" pitchFamily="34" charset="0"/>
                <a:cs typeface="Arial" pitchFamily="34" charset="0"/>
              </a:rPr>
              <a:t>, foreign </a:t>
            </a:r>
            <a:r>
              <a:rPr lang="en-US" sz="2800" dirty="0">
                <a:latin typeface="Arial" pitchFamily="34" charset="0"/>
                <a:cs typeface="Arial" pitchFamily="34" charset="0"/>
              </a:rPr>
              <a:t>exchange control</a:t>
            </a:r>
            <a:r>
              <a:rPr lang="en-US" sz="2800" dirty="0" smtClean="0">
                <a:latin typeface="Arial" pitchFamily="34" charset="0"/>
                <a:cs typeface="Arial" pitchFamily="34" charset="0"/>
              </a:rPr>
              <a:t>, restrictions </a:t>
            </a:r>
            <a:r>
              <a:rPr lang="en-US" sz="2800" dirty="0">
                <a:latin typeface="Arial" pitchFamily="34" charset="0"/>
                <a:cs typeface="Arial" pitchFamily="34" charset="0"/>
              </a:rPr>
              <a:t>on investment by big </a:t>
            </a:r>
            <a:r>
              <a:rPr lang="en-US" sz="2800" dirty="0" smtClean="0">
                <a:latin typeface="Arial" pitchFamily="34" charset="0"/>
                <a:cs typeface="Arial" pitchFamily="34" charset="0"/>
              </a:rPr>
              <a:t>business houses, etc.</a:t>
            </a:r>
            <a:r>
              <a:rPr lang="en-US" sz="2800" dirty="0" smtClean="0">
                <a:solidFill>
                  <a:schemeClr val="accent2">
                    <a:lumMod val="60000"/>
                    <a:lumOff val="40000"/>
                  </a:schemeClr>
                </a:solidFill>
                <a:latin typeface="Arial" pitchFamily="34" charset="0"/>
                <a:cs typeface="Arial" pitchFamily="34" charset="0"/>
              </a:rPr>
              <a:t> </a:t>
            </a:r>
          </a:p>
          <a:p>
            <a:pPr marL="571500" indent="-571500">
              <a:buFont typeface="+mj-lt"/>
              <a:buAutoNum type="romanLcPeriod"/>
            </a:pPr>
            <a:r>
              <a:rPr lang="en-US" sz="2800" dirty="0" smtClean="0">
                <a:latin typeface="Arial" pitchFamily="34" charset="0"/>
                <a:cs typeface="Arial" pitchFamily="34" charset="0"/>
              </a:rPr>
              <a:t>It was experienced by the government that several shortcomings had emerged in the economy on account of these controls.</a:t>
            </a:r>
          </a:p>
          <a:p>
            <a:pPr marL="571500" indent="-571500">
              <a:buFont typeface="+mj-lt"/>
              <a:buAutoNum type="romanLcPeriod"/>
            </a:pPr>
            <a:r>
              <a:rPr lang="en-US" sz="2800" dirty="0" smtClean="0">
                <a:latin typeface="Arial" pitchFamily="34" charset="0"/>
                <a:cs typeface="Arial" pitchFamily="34" charset="0"/>
              </a:rPr>
              <a:t>These controls had given rise to corruption, undue delays and inefficiency.</a:t>
            </a:r>
          </a:p>
          <a:p>
            <a:pPr marL="571500" indent="-571500">
              <a:buNone/>
            </a:pPr>
            <a:r>
              <a:rPr lang="en-US" sz="2800" dirty="0" smtClean="0">
                <a:solidFill>
                  <a:schemeClr val="accent2">
                    <a:lumMod val="60000"/>
                    <a:lumOff val="40000"/>
                  </a:schemeClr>
                </a:solidFill>
                <a:latin typeface="Arial" pitchFamily="34" charset="0"/>
                <a:cs typeface="Arial" pitchFamily="34" charset="0"/>
              </a:rPr>
              <a:t>iv.</a:t>
            </a:r>
            <a:r>
              <a:rPr lang="en-US" sz="2800" dirty="0" smtClean="0">
                <a:latin typeface="Arial" pitchFamily="34" charset="0"/>
                <a:cs typeface="Arial" pitchFamily="34" charset="0"/>
              </a:rPr>
              <a:t>	Growth rate of GDP had fallen sharply and high cost economic system (rather than a low cost competitive economic system) came into being.</a:t>
            </a:r>
          </a:p>
          <a:p>
            <a:pPr marL="571500" indent="-571500">
              <a:buNone/>
            </a:pPr>
            <a:r>
              <a:rPr lang="en-US" sz="2800" dirty="0" smtClean="0">
                <a:latin typeface="Arial" pitchFamily="34" charset="0"/>
                <a:cs typeface="Arial" pitchFamily="34" charset="0"/>
              </a:rPr>
              <a:t>				In view of these facts, </a:t>
            </a:r>
            <a:r>
              <a:rPr lang="en-US" sz="2800" dirty="0" err="1" smtClean="0">
                <a:latin typeface="Arial" pitchFamily="34" charset="0"/>
                <a:cs typeface="Arial" pitchFamily="34" charset="0"/>
              </a:rPr>
              <a:t>Liberalisation</a:t>
            </a:r>
            <a:r>
              <a:rPr lang="en-US" sz="2800" dirty="0" smtClean="0">
                <a:latin typeface="Arial" pitchFamily="34" charset="0"/>
                <a:cs typeface="Arial" pitchFamily="34" charset="0"/>
              </a:rPr>
              <a:t> of the economy was considered as a key component of NEP. Greater reliance was to be placed on market forces (of supply and demand) rather than checks and controls. </a:t>
            </a:r>
          </a:p>
          <a:p>
            <a:pPr marL="571500" indent="-571500">
              <a:buFont typeface="+mj-lt"/>
              <a:buAutoNum type="romanLcPeriod"/>
            </a:pPr>
            <a:endParaRPr lang="en-US" sz="2800" dirty="0"/>
          </a:p>
          <a:p>
            <a:pPr marL="571500" indent="-571500">
              <a:buFont typeface="+mj-lt"/>
              <a:buAutoNum type="romanLcPeriod"/>
            </a:pP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685800"/>
          </a:xfrm>
        </p:spPr>
        <p:txBody>
          <a:bodyPr>
            <a:normAutofit/>
          </a:bodyPr>
          <a:lstStyle/>
          <a:p>
            <a:pPr algn="ctr"/>
            <a:r>
              <a:rPr lang="en-US" sz="2400" b="1" dirty="0">
                <a:solidFill>
                  <a:schemeClr val="accent2">
                    <a:lumMod val="60000"/>
                    <a:lumOff val="40000"/>
                  </a:schemeClr>
                </a:solidFill>
                <a:latin typeface="Arial" pitchFamily="34" charset="0"/>
                <a:cs typeface="Arial" pitchFamily="34" charset="0"/>
              </a:rPr>
              <a:t>ECONOMIC REFORMS UNDER LIBERALISATION</a:t>
            </a:r>
          </a:p>
        </p:txBody>
      </p:sp>
      <p:sp>
        <p:nvSpPr>
          <p:cNvPr id="3" name="Content Placeholder 2"/>
          <p:cNvSpPr>
            <a:spLocks noGrp="1"/>
          </p:cNvSpPr>
          <p:nvPr>
            <p:ph sz="quarter" idx="1"/>
          </p:nvPr>
        </p:nvSpPr>
        <p:spPr>
          <a:xfrm>
            <a:off x="914400" y="1066800"/>
            <a:ext cx="7772400" cy="5562600"/>
          </a:xfrm>
        </p:spPr>
        <p:txBody>
          <a:bodyPr>
            <a:noAutofit/>
          </a:bodyPr>
          <a:lstStyle/>
          <a:p>
            <a:pPr>
              <a:buNone/>
            </a:pPr>
            <a:r>
              <a:rPr lang="en-US" sz="2200" dirty="0" err="1">
                <a:latin typeface="Arial" pitchFamily="34" charset="0"/>
                <a:cs typeface="Arial" pitchFamily="34" charset="0"/>
              </a:rPr>
              <a:t>Liberalisation</a:t>
            </a:r>
            <a:r>
              <a:rPr lang="en-US" sz="2200" dirty="0">
                <a:latin typeface="Arial" pitchFamily="34" charset="0"/>
                <a:cs typeface="Arial" pitchFamily="34" charset="0"/>
              </a:rPr>
              <a:t> include the following reforms</a:t>
            </a:r>
          </a:p>
          <a:p>
            <a:pPr marL="514350" indent="-514350">
              <a:buNone/>
            </a:pPr>
            <a:r>
              <a:rPr lang="en-US" sz="2200" b="1" dirty="0">
                <a:solidFill>
                  <a:srgbClr val="7030A0"/>
                </a:solidFill>
                <a:latin typeface="Arial" pitchFamily="34" charset="0"/>
                <a:cs typeface="Arial" pitchFamily="34" charset="0"/>
              </a:rPr>
              <a:t>INDUSTRIAL SECTOR REFORMS:</a:t>
            </a:r>
          </a:p>
          <a:p>
            <a:pPr marL="514350" indent="-514350">
              <a:buNone/>
            </a:pPr>
            <a:r>
              <a:rPr lang="en-US" sz="2200" dirty="0" err="1">
                <a:latin typeface="Arial" pitchFamily="34" charset="0"/>
                <a:cs typeface="Arial" pitchFamily="34" charset="0"/>
              </a:rPr>
              <a:t>Liberalisation</a:t>
            </a:r>
            <a:r>
              <a:rPr lang="en-US" sz="2200" dirty="0">
                <a:latin typeface="Arial" pitchFamily="34" charset="0"/>
                <a:cs typeface="Arial" pitchFamily="34" charset="0"/>
              </a:rPr>
              <a:t> virtually implied de-regulation of industrial</a:t>
            </a:r>
          </a:p>
          <a:p>
            <a:pPr marL="514350" indent="-514350">
              <a:buNone/>
            </a:pPr>
            <a:r>
              <a:rPr lang="en-US" sz="2200" dirty="0">
                <a:latin typeface="Arial" pitchFamily="34" charset="0"/>
                <a:cs typeface="Arial" pitchFamily="34" charset="0"/>
              </a:rPr>
              <a:t>sector of the economy.</a:t>
            </a:r>
          </a:p>
          <a:p>
            <a:pPr marL="571500" indent="-571500">
              <a:buFont typeface="+mj-lt"/>
              <a:buAutoNum type="romanLcPeriod"/>
            </a:pPr>
            <a:r>
              <a:rPr lang="en-US" sz="2200" b="1" dirty="0" err="1">
                <a:latin typeface="Arial" pitchFamily="34" charset="0"/>
                <a:cs typeface="Arial" pitchFamily="34" charset="0"/>
              </a:rPr>
              <a:t>Abolotion</a:t>
            </a:r>
            <a:r>
              <a:rPr lang="en-US" sz="2200" b="1" dirty="0">
                <a:latin typeface="Arial" pitchFamily="34" charset="0"/>
                <a:cs typeface="Arial" pitchFamily="34" charset="0"/>
              </a:rPr>
              <a:t> of industrial </a:t>
            </a:r>
            <a:r>
              <a:rPr lang="en-US" sz="2200" b="1" dirty="0" err="1">
                <a:latin typeface="Arial" pitchFamily="34" charset="0"/>
                <a:cs typeface="Arial" pitchFamily="34" charset="0"/>
              </a:rPr>
              <a:t>licencing</a:t>
            </a:r>
            <a:r>
              <a:rPr lang="en-US" sz="2200" b="1" dirty="0">
                <a:latin typeface="Arial" pitchFamily="34" charset="0"/>
                <a:cs typeface="Arial" pitchFamily="34" charset="0"/>
              </a:rPr>
              <a:t>: </a:t>
            </a:r>
            <a:r>
              <a:rPr lang="en-US" sz="2200" dirty="0">
                <a:latin typeface="Arial" pitchFamily="34" charset="0"/>
                <a:cs typeface="Arial" pitchFamily="34" charset="0"/>
              </a:rPr>
              <a:t>In July 1991, a new industrial policy was announced .It </a:t>
            </a:r>
            <a:r>
              <a:rPr lang="en-US" sz="2200" dirty="0" err="1">
                <a:latin typeface="Arial" pitchFamily="34" charset="0"/>
                <a:cs typeface="Arial" pitchFamily="34" charset="0"/>
              </a:rPr>
              <a:t>aboloshed</a:t>
            </a:r>
            <a:r>
              <a:rPr lang="en-US" sz="2200" dirty="0">
                <a:latin typeface="Arial" pitchFamily="34" charset="0"/>
                <a:cs typeface="Arial" pitchFamily="34" charset="0"/>
              </a:rPr>
              <a:t> the requirement of </a:t>
            </a:r>
            <a:r>
              <a:rPr lang="en-US" sz="2200" dirty="0" err="1">
                <a:latin typeface="Arial" pitchFamily="34" charset="0"/>
                <a:cs typeface="Arial" pitchFamily="34" charset="0"/>
              </a:rPr>
              <a:t>licencing</a:t>
            </a:r>
            <a:r>
              <a:rPr lang="en-US" sz="2200" dirty="0">
                <a:latin typeface="Arial" pitchFamily="34" charset="0"/>
                <a:cs typeface="Arial" pitchFamily="34" charset="0"/>
              </a:rPr>
              <a:t> except for the following five industries. ( a) liquor (b) cigarette (c) </a:t>
            </a:r>
            <a:r>
              <a:rPr lang="en-US" sz="2200" dirty="0" err="1">
                <a:latin typeface="Arial" pitchFamily="34" charset="0"/>
                <a:cs typeface="Arial" pitchFamily="34" charset="0"/>
              </a:rPr>
              <a:t>defence</a:t>
            </a:r>
            <a:r>
              <a:rPr lang="en-US" sz="2200" dirty="0">
                <a:latin typeface="Arial" pitchFamily="34" charset="0"/>
                <a:cs typeface="Arial" pitchFamily="34" charset="0"/>
              </a:rPr>
              <a:t> equipments (d)industrial explosives (e) Dangerous chemicals.</a:t>
            </a:r>
          </a:p>
          <a:p>
            <a:pPr marL="571500" indent="-571500">
              <a:buFont typeface="+mj-lt"/>
              <a:buAutoNum type="romanLcPeriod"/>
            </a:pPr>
            <a:r>
              <a:rPr lang="en-US" sz="2200" b="1" dirty="0">
                <a:latin typeface="Arial" pitchFamily="34" charset="0"/>
                <a:cs typeface="Arial" pitchFamily="34" charset="0"/>
              </a:rPr>
              <a:t>Contraction of Public sector: </a:t>
            </a:r>
            <a:r>
              <a:rPr lang="en-US" sz="2200" dirty="0">
                <a:latin typeface="Arial" pitchFamily="34" charset="0"/>
                <a:cs typeface="Arial" pitchFamily="34" charset="0"/>
              </a:rPr>
              <a:t>Under the new industrial policy, number of industries reserved for public sector </a:t>
            </a:r>
            <a:r>
              <a:rPr lang="en-US" sz="2200" dirty="0" smtClean="0">
                <a:latin typeface="Arial" pitchFamily="34" charset="0"/>
                <a:cs typeface="Arial" pitchFamily="34" charset="0"/>
              </a:rPr>
              <a:t>was reduced from </a:t>
            </a:r>
            <a:r>
              <a:rPr lang="en-US" sz="2200" dirty="0">
                <a:latin typeface="Arial" pitchFamily="34" charset="0"/>
                <a:cs typeface="Arial" pitchFamily="34" charset="0"/>
              </a:rPr>
              <a:t>17 to 8</a:t>
            </a:r>
            <a:r>
              <a:rPr lang="en-US" sz="2200" dirty="0" smtClean="0">
                <a:latin typeface="Arial" pitchFamily="34" charset="0"/>
                <a:cs typeface="Arial" pitchFamily="34" charset="0"/>
              </a:rPr>
              <a:t>. In </a:t>
            </a:r>
            <a:r>
              <a:rPr lang="en-US" sz="2200" dirty="0">
                <a:latin typeface="Arial" pitchFamily="34" charset="0"/>
                <a:cs typeface="Arial" pitchFamily="34" charset="0"/>
              </a:rPr>
              <a:t>2010-11, the number of these industries was reduced merely to two</a:t>
            </a:r>
            <a:r>
              <a:rPr lang="en-US" sz="2200" dirty="0" smtClean="0">
                <a:latin typeface="Arial" pitchFamily="34" charset="0"/>
                <a:cs typeface="Arial" pitchFamily="34" charset="0"/>
              </a:rPr>
              <a:t>:</a:t>
            </a:r>
          </a:p>
          <a:p>
            <a:pPr marL="571500" indent="-571500">
              <a:buNone/>
            </a:pPr>
            <a:r>
              <a:rPr lang="en-US" sz="2200" dirty="0" smtClean="0">
                <a:latin typeface="Arial" pitchFamily="34" charset="0"/>
                <a:cs typeface="Arial" pitchFamily="34" charset="0"/>
              </a:rPr>
              <a:t>	</a:t>
            </a:r>
            <a:r>
              <a:rPr lang="en-US" sz="2200" b="1" dirty="0" smtClean="0">
                <a:latin typeface="Arial" pitchFamily="34" charset="0"/>
                <a:cs typeface="Arial" pitchFamily="34" charset="0"/>
              </a:rPr>
              <a:t> </a:t>
            </a:r>
            <a:r>
              <a:rPr lang="en-US" sz="2200" b="1" dirty="0" err="1">
                <a:latin typeface="Arial" pitchFamily="34" charset="0"/>
                <a:cs typeface="Arial" pitchFamily="34" charset="0"/>
              </a:rPr>
              <a:t>i</a:t>
            </a:r>
            <a:r>
              <a:rPr lang="en-US" sz="2200" b="1" dirty="0">
                <a:latin typeface="Arial" pitchFamily="34" charset="0"/>
                <a:cs typeface="Arial" pitchFamily="34" charset="0"/>
              </a:rPr>
              <a:t>. Atomic Energy and ii. Railways.</a:t>
            </a:r>
          </a:p>
          <a:p>
            <a:pPr marL="571500" indent="-571500">
              <a:buNone/>
            </a:pPr>
            <a:r>
              <a:rPr lang="en-US" sz="2200" dirty="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33400"/>
            <a:ext cx="7772400" cy="5486400"/>
          </a:xfrm>
        </p:spPr>
        <p:txBody>
          <a:bodyPr>
            <a:normAutofit fontScale="85000" lnSpcReduction="10000"/>
          </a:bodyPr>
          <a:lstStyle/>
          <a:p>
            <a:pPr>
              <a:buNone/>
            </a:pPr>
            <a:r>
              <a:rPr lang="en-US" dirty="0">
                <a:solidFill>
                  <a:schemeClr val="accent2">
                    <a:lumMod val="60000"/>
                    <a:lumOff val="40000"/>
                  </a:schemeClr>
                </a:solidFill>
              </a:rPr>
              <a:t>iii.</a:t>
            </a:r>
            <a:r>
              <a:rPr lang="en-US" dirty="0"/>
              <a:t> </a:t>
            </a:r>
            <a:r>
              <a:rPr lang="en-US" b="1" dirty="0">
                <a:latin typeface="Arial" pitchFamily="34" charset="0"/>
                <a:cs typeface="Arial" pitchFamily="34" charset="0"/>
              </a:rPr>
              <a:t>De-reservation of Production Areas: </a:t>
            </a:r>
            <a:r>
              <a:rPr lang="en-US" dirty="0">
                <a:latin typeface="Arial" pitchFamily="34" charset="0"/>
                <a:cs typeface="Arial" pitchFamily="34" charset="0"/>
              </a:rPr>
              <a:t>Many production areas which earlier were reserved for SSI (Small Scale Industries) were de-reserved. Forces of the market were allowed to determine allocation of resources (rather than the directive policy of government). </a:t>
            </a:r>
          </a:p>
          <a:p>
            <a:pPr>
              <a:buNone/>
            </a:pPr>
            <a:r>
              <a:rPr lang="en-US" dirty="0">
                <a:solidFill>
                  <a:schemeClr val="accent2">
                    <a:lumMod val="60000"/>
                    <a:lumOff val="40000"/>
                  </a:schemeClr>
                </a:solidFill>
                <a:latin typeface="Arial" pitchFamily="34" charset="0"/>
                <a:cs typeface="Arial" pitchFamily="34" charset="0"/>
              </a:rPr>
              <a:t>iv</a:t>
            </a:r>
            <a:r>
              <a:rPr lang="en-US" b="1" dirty="0">
                <a:solidFill>
                  <a:schemeClr val="accent2">
                    <a:lumMod val="60000"/>
                    <a:lumOff val="40000"/>
                  </a:schemeClr>
                </a:solidFill>
                <a:latin typeface="Arial" pitchFamily="34" charset="0"/>
                <a:cs typeface="Arial" pitchFamily="34" charset="0"/>
              </a:rPr>
              <a:t>.</a:t>
            </a:r>
            <a:r>
              <a:rPr lang="en-US" b="1" dirty="0">
                <a:latin typeface="Arial" pitchFamily="34" charset="0"/>
                <a:cs typeface="Arial" pitchFamily="34" charset="0"/>
              </a:rPr>
              <a:t> Expansion of Production Capacity: </a:t>
            </a:r>
            <a:r>
              <a:rPr lang="en-US" dirty="0">
                <a:latin typeface="Arial" pitchFamily="34" charset="0"/>
                <a:cs typeface="Arial" pitchFamily="34" charset="0"/>
              </a:rPr>
              <a:t>Earlier production capacity was linked with licencing.Now, freedom from licensing  implied freedom from capacity constraints. ‘What to produce and how much to produce’ was now </a:t>
            </a:r>
            <a:r>
              <a:rPr lang="en-US" dirty="0" smtClean="0">
                <a:latin typeface="Arial" pitchFamily="34" charset="0"/>
                <a:cs typeface="Arial" pitchFamily="34" charset="0"/>
              </a:rPr>
              <a:t>matter </a:t>
            </a:r>
            <a:r>
              <a:rPr lang="en-US" dirty="0">
                <a:latin typeface="Arial" pitchFamily="34" charset="0"/>
                <a:cs typeface="Arial" pitchFamily="34" charset="0"/>
              </a:rPr>
              <a:t>of producer’s choice depending on market conditions.</a:t>
            </a:r>
          </a:p>
          <a:p>
            <a:pPr>
              <a:buNone/>
            </a:pPr>
            <a:r>
              <a:rPr lang="en-US" dirty="0">
                <a:solidFill>
                  <a:schemeClr val="accent2">
                    <a:lumMod val="60000"/>
                    <a:lumOff val="40000"/>
                  </a:schemeClr>
                </a:solidFill>
                <a:latin typeface="Arial" pitchFamily="34" charset="0"/>
                <a:cs typeface="Arial" pitchFamily="34" charset="0"/>
              </a:rPr>
              <a:t>v. </a:t>
            </a:r>
            <a:r>
              <a:rPr lang="en-US" b="1" dirty="0">
                <a:latin typeface="Arial" pitchFamily="34" charset="0"/>
                <a:cs typeface="Arial" pitchFamily="34" charset="0"/>
              </a:rPr>
              <a:t>Freedom to Import Capital Goods: </a:t>
            </a:r>
            <a:r>
              <a:rPr lang="en-US" dirty="0" err="1">
                <a:latin typeface="Arial" pitchFamily="34" charset="0"/>
                <a:cs typeface="Arial" pitchFamily="34" charset="0"/>
              </a:rPr>
              <a:t>Liberalisation</a:t>
            </a:r>
            <a:r>
              <a:rPr lang="en-US" dirty="0">
                <a:latin typeface="Arial" pitchFamily="34" charset="0"/>
                <a:cs typeface="Arial" pitchFamily="34" charset="0"/>
              </a:rPr>
              <a:t> also implied freedom for the industrialists to import capital goods with a view to </a:t>
            </a:r>
            <a:r>
              <a:rPr lang="en-US" dirty="0" smtClean="0">
                <a:latin typeface="Arial" pitchFamily="34" charset="0"/>
                <a:cs typeface="Arial" pitchFamily="34" charset="0"/>
              </a:rPr>
              <a:t>upgrading their Technology.</a:t>
            </a:r>
          </a:p>
          <a:p>
            <a:pPr>
              <a:buNone/>
            </a:pPr>
            <a:r>
              <a:rPr lang="en-US" dirty="0" smtClean="0">
                <a:latin typeface="Arial" pitchFamily="34" charset="0"/>
                <a:cs typeface="Arial" pitchFamily="34" charset="0"/>
              </a:rPr>
              <a:t>	Permission </a:t>
            </a:r>
            <a:r>
              <a:rPr lang="en-US" dirty="0">
                <a:latin typeface="Arial" pitchFamily="34" charset="0"/>
                <a:cs typeface="Arial" pitchFamily="34" charset="0"/>
              </a:rPr>
              <a:t>was no longer required from the </a:t>
            </a:r>
            <a:r>
              <a:rPr lang="en-US" dirty="0" smtClean="0">
                <a:latin typeface="Arial" pitchFamily="34" charset="0"/>
                <a:cs typeface="Arial" pitchFamily="34" charset="0"/>
              </a:rPr>
              <a:t>government to </a:t>
            </a:r>
            <a:r>
              <a:rPr lang="en-US" dirty="0">
                <a:latin typeface="Arial" pitchFamily="34" charset="0"/>
                <a:cs typeface="Arial" pitchFamily="34" charset="0"/>
              </a:rPr>
              <a:t>enter into international agreements for the import </a:t>
            </a:r>
            <a:r>
              <a:rPr lang="en-US" dirty="0" smtClean="0">
                <a:latin typeface="Arial" pitchFamily="34" charset="0"/>
                <a:cs typeface="Arial" pitchFamily="34" charset="0"/>
              </a:rPr>
              <a:t>of technology</a:t>
            </a:r>
            <a:r>
              <a:rPr lang="en-US" dirty="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308429"/>
            <a:ext cx="8077200" cy="6201228"/>
          </a:xfrm>
        </p:spPr>
        <p:txBody>
          <a:bodyPr>
            <a:normAutofit fontScale="92500" lnSpcReduction="20000"/>
          </a:bodyPr>
          <a:lstStyle/>
          <a:p>
            <a:pPr>
              <a:buNone/>
            </a:pPr>
            <a:r>
              <a:rPr lang="en-US" sz="2200" b="1" dirty="0">
                <a:solidFill>
                  <a:srgbClr val="7030A0"/>
                </a:solidFill>
                <a:latin typeface="Arial" pitchFamily="34" charset="0"/>
                <a:cs typeface="Arial" pitchFamily="34" charset="0"/>
              </a:rPr>
              <a:t>F</a:t>
            </a:r>
            <a:r>
              <a:rPr lang="en-IN" sz="2200" b="1" dirty="0">
                <a:solidFill>
                  <a:srgbClr val="7030A0"/>
                </a:solidFill>
                <a:latin typeface="Arial" pitchFamily="34" charset="0"/>
                <a:cs typeface="Arial" pitchFamily="34" charset="0"/>
              </a:rPr>
              <a:t>I</a:t>
            </a:r>
            <a:r>
              <a:rPr lang="en-US" sz="2200" b="1" dirty="0" smtClean="0">
                <a:solidFill>
                  <a:srgbClr val="7030A0"/>
                </a:solidFill>
                <a:latin typeface="Arial" pitchFamily="34" charset="0"/>
                <a:cs typeface="Arial" pitchFamily="34" charset="0"/>
              </a:rPr>
              <a:t>NANCIAL </a:t>
            </a:r>
            <a:r>
              <a:rPr lang="en-US" sz="2200" b="1" dirty="0">
                <a:solidFill>
                  <a:srgbClr val="7030A0"/>
                </a:solidFill>
                <a:latin typeface="Arial" pitchFamily="34" charset="0"/>
                <a:cs typeface="Arial" pitchFamily="34" charset="0"/>
              </a:rPr>
              <a:t>SECTOR REFORMS:</a:t>
            </a:r>
          </a:p>
          <a:p>
            <a:pPr>
              <a:buNone/>
            </a:pPr>
            <a:r>
              <a:rPr lang="en-US" sz="2200" dirty="0">
                <a:latin typeface="Arial" pitchFamily="34" charset="0"/>
                <a:cs typeface="Arial" pitchFamily="34" charset="0"/>
              </a:rPr>
              <a:t>Financial sector includes :</a:t>
            </a:r>
          </a:p>
          <a:p>
            <a:pPr>
              <a:buNone/>
            </a:pPr>
            <a:r>
              <a:rPr lang="en-US" sz="2200" dirty="0">
                <a:latin typeface="Arial" pitchFamily="34" charset="0"/>
                <a:cs typeface="Arial" pitchFamily="34" charset="0"/>
              </a:rPr>
              <a:t>(</a:t>
            </a:r>
            <a:r>
              <a:rPr lang="en-US" sz="2200" dirty="0" err="1">
                <a:latin typeface="Arial" pitchFamily="34" charset="0"/>
                <a:cs typeface="Arial" pitchFamily="34" charset="0"/>
              </a:rPr>
              <a:t>i</a:t>
            </a:r>
            <a:r>
              <a:rPr lang="en-US" sz="2200" dirty="0">
                <a:latin typeface="Arial" pitchFamily="34" charset="0"/>
                <a:cs typeface="Arial" pitchFamily="34" charset="0"/>
              </a:rPr>
              <a:t>) banking and non-banking financial institutions,</a:t>
            </a:r>
          </a:p>
          <a:p>
            <a:pPr>
              <a:buNone/>
            </a:pPr>
            <a:r>
              <a:rPr lang="en-US" sz="2200" dirty="0">
                <a:latin typeface="Arial" pitchFamily="34" charset="0"/>
                <a:cs typeface="Arial" pitchFamily="34" charset="0"/>
              </a:rPr>
              <a:t>(ii) Stock exchange market and </a:t>
            </a:r>
          </a:p>
          <a:p>
            <a:pPr>
              <a:buNone/>
            </a:pPr>
            <a:r>
              <a:rPr lang="en-US" sz="2200" dirty="0">
                <a:latin typeface="Arial" pitchFamily="34" charset="0"/>
                <a:cs typeface="Arial" pitchFamily="34" charset="0"/>
              </a:rPr>
              <a:t>(iii) Foreign exchange market.</a:t>
            </a:r>
          </a:p>
          <a:p>
            <a:pPr>
              <a:buNone/>
            </a:pPr>
            <a:r>
              <a:rPr lang="en-US" sz="2200" dirty="0">
                <a:latin typeface="Arial" pitchFamily="34" charset="0"/>
                <a:cs typeface="Arial" pitchFamily="34" charset="0"/>
              </a:rPr>
              <a:t>In India, financial sector is regulated and controlled by the RBI</a:t>
            </a:r>
          </a:p>
          <a:p>
            <a:pPr>
              <a:buNone/>
            </a:pPr>
            <a:r>
              <a:rPr lang="en-US" sz="2200" dirty="0">
                <a:latin typeface="Arial" pitchFamily="34" charset="0"/>
                <a:cs typeface="Arial" pitchFamily="34" charset="0"/>
              </a:rPr>
              <a:t>(Reserve Bank of India</a:t>
            </a:r>
            <a:r>
              <a:rPr lang="en-US" sz="2200" dirty="0" smtClean="0">
                <a:latin typeface="Arial" pitchFamily="34" charset="0"/>
                <a:cs typeface="Arial" pitchFamily="34" charset="0"/>
              </a:rPr>
              <a:t>).</a:t>
            </a:r>
          </a:p>
          <a:p>
            <a:pPr>
              <a:buNone/>
            </a:pPr>
            <a:r>
              <a:rPr lang="en-IN" sz="2200" dirty="0" smtClean="0">
                <a:latin typeface="Arial" pitchFamily="34" charset="0"/>
                <a:cs typeface="Arial" pitchFamily="34" charset="0"/>
              </a:rPr>
              <a:t>Liberalisation </a:t>
            </a:r>
            <a:r>
              <a:rPr lang="en-IN" sz="2200" dirty="0">
                <a:latin typeface="Arial" pitchFamily="34" charset="0"/>
                <a:cs typeface="Arial" pitchFamily="34" charset="0"/>
              </a:rPr>
              <a:t>implied a substantial shift in the role of the RBI </a:t>
            </a:r>
            <a:r>
              <a:rPr lang="en-IN" sz="2200" dirty="0" smtClean="0">
                <a:latin typeface="Arial" pitchFamily="34" charset="0"/>
                <a:cs typeface="Arial" pitchFamily="34" charset="0"/>
              </a:rPr>
              <a:t>from</a:t>
            </a:r>
          </a:p>
          <a:p>
            <a:pPr>
              <a:buNone/>
            </a:pPr>
            <a:r>
              <a:rPr lang="en-IN" sz="2200" dirty="0" smtClean="0">
                <a:latin typeface="Arial" pitchFamily="34" charset="0"/>
                <a:cs typeface="Arial" pitchFamily="34" charset="0"/>
              </a:rPr>
              <a:t>‘a regulator</a:t>
            </a:r>
            <a:r>
              <a:rPr lang="en-IN" sz="2200" dirty="0">
                <a:latin typeface="Arial" pitchFamily="34" charset="0"/>
                <a:cs typeface="Arial" pitchFamily="34" charset="0"/>
              </a:rPr>
              <a:t>’ to ‘a facilitator’ of the financial sector.</a:t>
            </a:r>
          </a:p>
          <a:p>
            <a:pPr>
              <a:buNone/>
            </a:pPr>
            <a:r>
              <a:rPr lang="en-IN" sz="2200" dirty="0">
                <a:latin typeface="Arial" pitchFamily="34" charset="0"/>
                <a:cs typeface="Arial" pitchFamily="34" charset="0"/>
              </a:rPr>
              <a:t>Free play of the market forces has led to the emergence of </a:t>
            </a:r>
            <a:r>
              <a:rPr lang="en-IN" sz="2200" dirty="0" smtClean="0">
                <a:latin typeface="Arial" pitchFamily="34" charset="0"/>
                <a:cs typeface="Arial" pitchFamily="34" charset="0"/>
              </a:rPr>
              <a:t>private bankers- </a:t>
            </a:r>
            <a:r>
              <a:rPr lang="en-IN" sz="2200" dirty="0">
                <a:latin typeface="Arial" pitchFamily="34" charset="0"/>
                <a:cs typeface="Arial" pitchFamily="34" charset="0"/>
              </a:rPr>
              <a:t>both domestic as well as international  in the Indian banking Industry.</a:t>
            </a:r>
          </a:p>
          <a:p>
            <a:pPr>
              <a:buNone/>
            </a:pPr>
            <a:r>
              <a:rPr lang="en-IN" sz="2200" dirty="0">
                <a:latin typeface="Arial" pitchFamily="34" charset="0"/>
                <a:cs typeface="Arial" pitchFamily="34" charset="0"/>
              </a:rPr>
              <a:t>Liberalisation </a:t>
            </a:r>
            <a:r>
              <a:rPr lang="en-IN" sz="2200" dirty="0" smtClean="0">
                <a:latin typeface="Arial" pitchFamily="34" charset="0"/>
                <a:cs typeface="Arial" pitchFamily="34" charset="0"/>
              </a:rPr>
              <a:t> </a:t>
            </a:r>
            <a:r>
              <a:rPr lang="en-IN" sz="2200" dirty="0">
                <a:latin typeface="Arial" pitchFamily="34" charset="0"/>
                <a:cs typeface="Arial" pitchFamily="34" charset="0"/>
              </a:rPr>
              <a:t>also allowed FII </a:t>
            </a:r>
            <a:r>
              <a:rPr lang="en-IN" sz="2200" dirty="0" smtClean="0">
                <a:latin typeface="Arial" pitchFamily="34" charset="0"/>
                <a:cs typeface="Arial" pitchFamily="34" charset="0"/>
              </a:rPr>
              <a:t>(Foreign Institutional </a:t>
            </a:r>
            <a:r>
              <a:rPr lang="en-IN" sz="2200" dirty="0">
                <a:latin typeface="Arial" pitchFamily="34" charset="0"/>
                <a:cs typeface="Arial" pitchFamily="34" charset="0"/>
              </a:rPr>
              <a:t>Investors) to invest in Indian financial markets </a:t>
            </a:r>
            <a:r>
              <a:rPr lang="en-IN" sz="2200" dirty="0" smtClean="0">
                <a:latin typeface="Arial" pitchFamily="34" charset="0"/>
                <a:cs typeface="Arial" pitchFamily="34" charset="0"/>
              </a:rPr>
              <a:t>.</a:t>
            </a:r>
            <a:endParaRPr lang="en-IN" sz="2200" dirty="0">
              <a:latin typeface="Arial" pitchFamily="34" charset="0"/>
              <a:cs typeface="Arial" pitchFamily="34" charset="0"/>
            </a:endParaRPr>
          </a:p>
          <a:p>
            <a:pPr>
              <a:buNone/>
            </a:pPr>
            <a:r>
              <a:rPr lang="en-IN" sz="2200" b="1" dirty="0">
                <a:latin typeface="Arial" pitchFamily="34" charset="0"/>
                <a:cs typeface="Arial" pitchFamily="34" charset="0"/>
              </a:rPr>
              <a:t>Examples of </a:t>
            </a:r>
            <a:r>
              <a:rPr lang="en-IN" sz="2200" b="1" dirty="0" smtClean="0">
                <a:latin typeface="Arial" pitchFamily="34" charset="0"/>
                <a:cs typeface="Arial" pitchFamily="34" charset="0"/>
              </a:rPr>
              <a:t>FII:</a:t>
            </a:r>
          </a:p>
          <a:p>
            <a:pPr>
              <a:buNone/>
            </a:pPr>
            <a:r>
              <a:rPr lang="en-IN" sz="2200" b="1" dirty="0" smtClean="0">
                <a:latin typeface="Arial" pitchFamily="34" charset="0"/>
                <a:cs typeface="Arial" pitchFamily="34" charset="0"/>
              </a:rPr>
              <a:t>Merchant </a:t>
            </a:r>
            <a:r>
              <a:rPr lang="en-IN" sz="2200" b="1" dirty="0">
                <a:latin typeface="Arial" pitchFamily="34" charset="0"/>
                <a:cs typeface="Arial" pitchFamily="34" charset="0"/>
              </a:rPr>
              <a:t>bankers , mutual funds and pension </a:t>
            </a:r>
            <a:r>
              <a:rPr lang="en-IN" sz="2200" b="1" dirty="0" smtClean="0">
                <a:latin typeface="Arial" pitchFamily="34" charset="0"/>
                <a:cs typeface="Arial" pitchFamily="34" charset="0"/>
              </a:rPr>
              <a:t>funds</a:t>
            </a:r>
            <a:r>
              <a:rPr lang="en-IN" sz="2200" dirty="0" smtClean="0">
                <a:latin typeface="Arial" pitchFamily="34" charset="0"/>
                <a:cs typeface="Arial" pitchFamily="34" charset="0"/>
              </a:rPr>
              <a:t>.</a:t>
            </a:r>
            <a:endParaRPr lang="en-IN" sz="2200" dirty="0">
              <a:latin typeface="Arial" pitchFamily="34" charset="0"/>
              <a:cs typeface="Arial" pitchFamily="34" charset="0"/>
            </a:endParaRPr>
          </a:p>
          <a:p>
            <a:pPr>
              <a:buNone/>
            </a:pPr>
            <a:r>
              <a:rPr lang="en-IN" sz="2200" dirty="0" smtClean="0">
                <a:latin typeface="Arial" pitchFamily="34" charset="0"/>
                <a:cs typeface="Arial" pitchFamily="34" charset="0"/>
              </a:rPr>
              <a:t>	Consequent </a:t>
            </a:r>
            <a:r>
              <a:rPr lang="en-IN" sz="2200" dirty="0">
                <a:latin typeface="Arial" pitchFamily="34" charset="0"/>
                <a:cs typeface="Arial" pitchFamily="34" charset="0"/>
              </a:rPr>
              <a:t>upon these changes, financial sector in India has </a:t>
            </a:r>
            <a:r>
              <a:rPr lang="en-IN" sz="2200" dirty="0" smtClean="0">
                <a:latin typeface="Arial" pitchFamily="34" charset="0"/>
                <a:cs typeface="Arial" pitchFamily="34" charset="0"/>
              </a:rPr>
              <a:t>shown a  </a:t>
            </a:r>
            <a:r>
              <a:rPr lang="en-IN" sz="2200" dirty="0">
                <a:latin typeface="Arial" pitchFamily="34" charset="0"/>
                <a:cs typeface="Arial" pitchFamily="34" charset="0"/>
              </a:rPr>
              <a:t>multi dimensional growth and is playing a significant role in </a:t>
            </a:r>
            <a:r>
              <a:rPr lang="en-IN" sz="2200" dirty="0" smtClean="0">
                <a:latin typeface="Arial" pitchFamily="34" charset="0"/>
                <a:cs typeface="Arial" pitchFamily="34" charset="0"/>
              </a:rPr>
              <a:t>the growth </a:t>
            </a:r>
            <a:r>
              <a:rPr lang="en-IN" sz="2200" dirty="0">
                <a:latin typeface="Arial" pitchFamily="34" charset="0"/>
                <a:cs typeface="Arial" pitchFamily="34" charset="0"/>
              </a:rPr>
              <a:t>and development of the economy.</a:t>
            </a:r>
            <a:endParaRPr lang="en-US" sz="22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638800"/>
          </a:xfrm>
        </p:spPr>
        <p:txBody>
          <a:bodyPr>
            <a:normAutofit fontScale="92500" lnSpcReduction="10000"/>
          </a:bodyPr>
          <a:lstStyle/>
          <a:p>
            <a:pPr>
              <a:buNone/>
            </a:pPr>
            <a:r>
              <a:rPr lang="en-US" b="1" dirty="0" smtClean="0">
                <a:solidFill>
                  <a:srgbClr val="7030A0"/>
                </a:solidFill>
                <a:latin typeface="Arial" pitchFamily="34" charset="0"/>
                <a:cs typeface="Arial" pitchFamily="34" charset="0"/>
              </a:rPr>
              <a:t>FISCAL REFORMS:</a:t>
            </a:r>
          </a:p>
          <a:p>
            <a:pPr>
              <a:buNone/>
            </a:pPr>
            <a:r>
              <a:rPr lang="en-US" dirty="0" smtClean="0">
                <a:latin typeface="Arial" pitchFamily="34" charset="0"/>
                <a:cs typeface="Arial" pitchFamily="34" charset="0"/>
              </a:rPr>
              <a:t>	Fiscal reforms relate to revenue and expenditure of the government. Tax reforms are the principal component of fiscal </a:t>
            </a:r>
            <a:r>
              <a:rPr lang="en-US" dirty="0" err="1" smtClean="0">
                <a:latin typeface="Arial" pitchFamily="34" charset="0"/>
                <a:cs typeface="Arial" pitchFamily="34" charset="0"/>
              </a:rPr>
              <a:t>reforms.Broadly</a:t>
            </a:r>
            <a:r>
              <a:rPr lang="en-US" dirty="0" smtClean="0">
                <a:latin typeface="Arial" pitchFamily="34" charset="0"/>
                <a:cs typeface="Arial" pitchFamily="34" charset="0"/>
              </a:rPr>
              <a:t>, Taxes are classified as: </a:t>
            </a:r>
          </a:p>
          <a:p>
            <a:pPr>
              <a:buNone/>
            </a:pPr>
            <a:r>
              <a:rPr lang="en-US" dirty="0" smtClean="0">
                <a:latin typeface="Arial" pitchFamily="34" charset="0"/>
                <a:cs typeface="Arial" pitchFamily="34" charset="0"/>
              </a:rPr>
              <a:t>	a) Direct Taxes</a:t>
            </a:r>
          </a:p>
          <a:p>
            <a:pPr>
              <a:buNone/>
            </a:pPr>
            <a:r>
              <a:rPr lang="en-US" dirty="0" smtClean="0">
                <a:latin typeface="Arial" pitchFamily="34" charset="0"/>
                <a:cs typeface="Arial" pitchFamily="34" charset="0"/>
              </a:rPr>
              <a:t> 	b) Indirect taxes </a:t>
            </a:r>
          </a:p>
          <a:p>
            <a:pPr>
              <a:buNone/>
            </a:pPr>
            <a:r>
              <a:rPr lang="en-US" dirty="0" smtClean="0">
                <a:latin typeface="Arial" pitchFamily="34" charset="0"/>
                <a:cs typeface="Arial" pitchFamily="34" charset="0"/>
              </a:rPr>
              <a:t>	Direct taxes are those taxes ,the burden of which can not be shifted to others </a:t>
            </a:r>
            <a:r>
              <a:rPr lang="en-US" b="1" u="sng" dirty="0" smtClean="0">
                <a:latin typeface="Arial" pitchFamily="34" charset="0"/>
                <a:cs typeface="Arial" pitchFamily="34" charset="0"/>
              </a:rPr>
              <a:t>Example: Income tax</a:t>
            </a:r>
          </a:p>
          <a:p>
            <a:pPr>
              <a:buNone/>
            </a:pPr>
            <a:r>
              <a:rPr lang="en-US" dirty="0" smtClean="0">
                <a:latin typeface="Arial" pitchFamily="34" charset="0"/>
                <a:cs typeface="Arial" pitchFamily="34" charset="0"/>
              </a:rPr>
              <a:t>	Indirect taxes are those taxes which can be shifted to others. </a:t>
            </a:r>
            <a:r>
              <a:rPr lang="en-US" b="1" u="sng" dirty="0" smtClean="0">
                <a:latin typeface="Arial" pitchFamily="34" charset="0"/>
                <a:cs typeface="Arial" pitchFamily="34" charset="0"/>
              </a:rPr>
              <a:t>Example: GST(Goods and Services Tax)</a:t>
            </a:r>
          </a:p>
          <a:p>
            <a:pPr>
              <a:buNone/>
            </a:pPr>
            <a:r>
              <a:rPr lang="en-US" dirty="0" smtClean="0">
                <a:latin typeface="Arial" pitchFamily="34" charset="0"/>
                <a:cs typeface="Arial" pitchFamily="34" charset="0"/>
              </a:rPr>
              <a:t>	Prior to </a:t>
            </a:r>
            <a:r>
              <a:rPr lang="en-US" dirty="0" err="1" smtClean="0">
                <a:latin typeface="Arial" pitchFamily="34" charset="0"/>
                <a:cs typeface="Arial" pitchFamily="34" charset="0"/>
              </a:rPr>
              <a:t>liberalisation</a:t>
            </a:r>
            <a:r>
              <a:rPr lang="en-US" dirty="0" smtClean="0">
                <a:latin typeface="Arial" pitchFamily="34" charset="0"/>
                <a:cs typeface="Arial" pitchFamily="34" charset="0"/>
              </a:rPr>
              <a:t>, tax structure in the country has been highly complex and evasive.</a:t>
            </a:r>
          </a:p>
          <a:p>
            <a:pPr>
              <a:buNone/>
            </a:pPr>
            <a:r>
              <a:rPr lang="en-US" dirty="0" smtClean="0">
                <a:latin typeface="Arial" pitchFamily="34" charset="0"/>
                <a:cs typeface="Arial" pitchFamily="34" charset="0"/>
              </a:rPr>
              <a:t>	Now tax structure has been simplified and moderated under fiscal reforms.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486400"/>
          </a:xfrm>
        </p:spPr>
        <p:txBody>
          <a:bodyPr>
            <a:normAutofit fontScale="92500" lnSpcReduction="10000"/>
          </a:bodyPr>
          <a:lstStyle/>
          <a:p>
            <a:pPr>
              <a:buNone/>
            </a:pPr>
            <a:r>
              <a:rPr lang="en-US" b="1" dirty="0" smtClean="0">
                <a:solidFill>
                  <a:srgbClr val="7030A0"/>
                </a:solidFill>
                <a:latin typeface="Arial" pitchFamily="34" charset="0"/>
                <a:cs typeface="Arial" pitchFamily="34" charset="0"/>
              </a:rPr>
              <a:t>EXTERNAL SECTOR REFORMS:</a:t>
            </a:r>
          </a:p>
          <a:p>
            <a:pPr>
              <a:buNone/>
            </a:pPr>
            <a:r>
              <a:rPr lang="en-US" dirty="0" smtClean="0">
                <a:latin typeface="Arial" pitchFamily="34" charset="0"/>
                <a:cs typeface="Arial" pitchFamily="34" charset="0"/>
              </a:rPr>
              <a:t>External sector reforms include:</a:t>
            </a:r>
          </a:p>
          <a:p>
            <a:pPr>
              <a:buNone/>
            </a:pPr>
            <a:r>
              <a:rPr lang="en-US" dirty="0" smtClean="0">
                <a:latin typeface="Arial" pitchFamily="34" charset="0"/>
                <a:cs typeface="Arial" pitchFamily="34" charset="0"/>
              </a:rPr>
              <a:t> 1. Foreign exchange reforms and </a:t>
            </a:r>
          </a:p>
          <a:p>
            <a:pPr>
              <a:buNone/>
            </a:pPr>
            <a:r>
              <a:rPr lang="en-US" dirty="0" smtClean="0">
                <a:latin typeface="Arial" pitchFamily="34" charset="0"/>
                <a:cs typeface="Arial" pitchFamily="34" charset="0"/>
              </a:rPr>
              <a:t>  2. Foreign trade policy reforms </a:t>
            </a:r>
          </a:p>
          <a:p>
            <a:pPr>
              <a:buNone/>
            </a:pPr>
            <a:r>
              <a:rPr lang="en-US" dirty="0" smtClean="0">
                <a:latin typeface="Arial" pitchFamily="34" charset="0"/>
                <a:cs typeface="Arial" pitchFamily="34" charset="0"/>
              </a:rPr>
              <a:t>	Foreign exchange reforms were initiated in 1991 with devaluation of the Indian currency against foreign currencies. Devaluation implies lowering the value of our currency in relation to other foreign currencies. This Devaluation increased the supply of foreign currency into the Indian economy by way of higher exports of the domestic goods and services.</a:t>
            </a:r>
          </a:p>
          <a:p>
            <a:pPr>
              <a:buNone/>
            </a:pPr>
            <a:r>
              <a:rPr lang="en-US" dirty="0" smtClean="0">
                <a:latin typeface="Arial" pitchFamily="34" charset="0"/>
                <a:cs typeface="Arial" pitchFamily="34" charset="0"/>
              </a:rPr>
              <a:t>	Foreign Trade Policy underwent a substantial change in the wake of </a:t>
            </a:r>
            <a:r>
              <a:rPr lang="en-US" dirty="0" err="1" smtClean="0">
                <a:latin typeface="Arial" pitchFamily="34" charset="0"/>
                <a:cs typeface="Arial" pitchFamily="34" charset="0"/>
              </a:rPr>
              <a:t>liberalisation</a:t>
            </a:r>
            <a:r>
              <a:rPr lang="en-US" dirty="0" smtClean="0">
                <a:latin typeface="Arial" pitchFamily="34" charset="0"/>
                <a:cs typeface="Arial" pitchFamily="34" charset="0"/>
              </a:rPr>
              <a:t>. Tariff </a:t>
            </a:r>
            <a:r>
              <a:rPr lang="en-US" dirty="0" smtClean="0">
                <a:latin typeface="Arial" pitchFamily="34" charset="0"/>
                <a:cs typeface="Arial" pitchFamily="34" charset="0"/>
              </a:rPr>
              <a:t>restrictions have been moderated and competition replaced protection of industries.</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562600"/>
          </a:xfrm>
        </p:spPr>
        <p:txBody>
          <a:bodyPr/>
          <a:lstStyle/>
          <a:p>
            <a:pPr>
              <a:buNone/>
            </a:pPr>
            <a:r>
              <a:rPr lang="en-US" b="1" dirty="0" smtClean="0">
                <a:solidFill>
                  <a:srgbClr val="7030A0"/>
                </a:solidFill>
                <a:latin typeface="Arial" pitchFamily="34" charset="0"/>
                <a:cs typeface="Arial" pitchFamily="34" charset="0"/>
              </a:rPr>
              <a:t>PRIVATISATION:</a:t>
            </a:r>
          </a:p>
          <a:p>
            <a:pPr>
              <a:buNone/>
            </a:pPr>
            <a:r>
              <a:rPr lang="en-US" dirty="0" smtClean="0">
                <a:latin typeface="Arial" pitchFamily="34" charset="0"/>
                <a:cs typeface="Arial" pitchFamily="34" charset="0"/>
              </a:rPr>
              <a:t>	</a:t>
            </a:r>
            <a:r>
              <a:rPr lang="en-US" dirty="0" err="1" smtClean="0">
                <a:latin typeface="Arial" pitchFamily="34" charset="0"/>
                <a:cs typeface="Arial" pitchFamily="34" charset="0"/>
              </a:rPr>
              <a:t>Privatisation</a:t>
            </a:r>
            <a:r>
              <a:rPr lang="en-US" dirty="0" smtClean="0">
                <a:latin typeface="Arial" pitchFamily="34" charset="0"/>
                <a:cs typeface="Arial" pitchFamily="34" charset="0"/>
              </a:rPr>
              <a:t> </a:t>
            </a:r>
            <a:r>
              <a:rPr lang="en-US" dirty="0" smtClean="0">
                <a:latin typeface="Arial" pitchFamily="34" charset="0"/>
                <a:cs typeface="Arial" pitchFamily="34" charset="0"/>
              </a:rPr>
              <a:t>is the process of involving the private sector in the ownership or operation of state owned enterprise.</a:t>
            </a:r>
          </a:p>
          <a:p>
            <a:pPr>
              <a:buNone/>
            </a:pPr>
            <a:r>
              <a:rPr lang="en-US" dirty="0" smtClean="0">
                <a:latin typeface="Arial" pitchFamily="34" charset="0"/>
                <a:cs typeface="Arial" pitchFamily="34" charset="0"/>
              </a:rPr>
              <a:t>	It </a:t>
            </a:r>
            <a:r>
              <a:rPr lang="en-US" dirty="0" smtClean="0">
                <a:latin typeface="Arial" pitchFamily="34" charset="0"/>
                <a:cs typeface="Arial" pitchFamily="34" charset="0"/>
              </a:rPr>
              <a:t>implies gradual withdrawal of government ownership / managements from the public sector enterprises</a:t>
            </a:r>
            <a:r>
              <a:rPr lang="en-US" dirty="0" smtClean="0">
                <a:latin typeface="Arial" pitchFamily="34" charset="0"/>
                <a:cs typeface="Arial" pitchFamily="34" charset="0"/>
              </a:rPr>
              <a:t>.</a:t>
            </a:r>
          </a:p>
          <a:p>
            <a:pPr>
              <a:buNone/>
            </a:pPr>
            <a:r>
              <a:rPr lang="en-US" dirty="0" smtClean="0">
                <a:latin typeface="Arial" pitchFamily="34" charset="0"/>
                <a:cs typeface="Arial" pitchFamily="34" charset="0"/>
              </a:rPr>
              <a:t>	</a:t>
            </a:r>
            <a:r>
              <a:rPr lang="en-US" dirty="0" smtClean="0">
                <a:latin typeface="Arial" pitchFamily="34" charset="0"/>
                <a:cs typeface="Arial" pitchFamily="34" charset="0"/>
              </a:rPr>
              <a:t>It </a:t>
            </a:r>
            <a:r>
              <a:rPr lang="en-US" dirty="0" smtClean="0">
                <a:latin typeface="Arial" pitchFamily="34" charset="0"/>
                <a:cs typeface="Arial" pitchFamily="34" charset="0"/>
              </a:rPr>
              <a:t>may happen in two ways</a:t>
            </a:r>
          </a:p>
          <a:p>
            <a:pPr marL="514350" indent="-514350">
              <a:buAutoNum type="arabicPeriod"/>
            </a:pPr>
            <a:r>
              <a:rPr lang="en-US" dirty="0" smtClean="0">
                <a:latin typeface="Arial" pitchFamily="34" charset="0"/>
                <a:cs typeface="Arial" pitchFamily="34" charset="0"/>
              </a:rPr>
              <a:t>Out right sale of the government enterprises to the private entrepreneurs or</a:t>
            </a:r>
          </a:p>
          <a:p>
            <a:pPr marL="514350" indent="-514350">
              <a:buAutoNum type="arabicPeriod"/>
            </a:pPr>
            <a:r>
              <a:rPr lang="en-US" dirty="0" smtClean="0">
                <a:latin typeface="Arial" pitchFamily="34" charset="0"/>
                <a:cs typeface="Arial" pitchFamily="34" charset="0"/>
              </a:rPr>
              <a:t> Withdrawal of the government ownership and managements from the mixed enterprises.</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260</TotalTime>
  <Words>597</Words>
  <Application>Microsoft Office PowerPoint</Application>
  <PresentationFormat>On-screen Show (4:3)</PresentationFormat>
  <Paragraphs>67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  Class XII: Chapter –VI (Economics ) Economic Reforms Since 1991 (Module-I) </vt:lpstr>
      <vt:lpstr>MEANING OF ECONOMIC REFORMS</vt:lpstr>
      <vt:lpstr>Slide 3</vt:lpstr>
      <vt:lpstr>ECONOMIC REFORMS UNDER LIBERALISATION</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Chapter –V BALANCE OF PAYMENTS - (Module II)</dc:title>
  <dc:creator>aecs</dc:creator>
  <cp:lastModifiedBy>Admin</cp:lastModifiedBy>
  <cp:revision>59</cp:revision>
  <dcterms:created xsi:type="dcterms:W3CDTF">2006-08-16T00:00:00Z</dcterms:created>
  <dcterms:modified xsi:type="dcterms:W3CDTF">2020-08-31T15:59:38Z</dcterms:modified>
</cp:coreProperties>
</file>